
<file path=[Content_Types].xml><?xml version="1.0" encoding="utf-8"?>
<Types xmlns="http://schemas.openxmlformats.org/package/2006/content-types"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Master+xml" PartName="/ppt/slideMasters/slideMaster1.xml"/>
  <Override ContentType="application/vnd.openxmlformats-officedocument.presentationml.tableStyles+xml" PartName="/ppt/tableStyle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package.core-properties+xml" PartName="/docProps/core.xml"/>
</Types>
</file>

<file path=_rels/.rels><?xml version="1.0" encoding="UTF-8" standalone="yes"?><Relationships xmlns="http://schemas.openxmlformats.org/package/2006/relationships"><Relationship Id="rId3" Target="ppt/presentation.xml" Type="http://schemas.openxmlformats.org/officeDocument/2006/relationships/officeDocument"/><Relationship Id="rId2" Target="docProps/core.xml" Type="http://schemas.openxmlformats.org/package/2006/relationships/metadata/core-properties"/><Relationship Id="rId1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saveSubsetFonts="1">
  <p:sldMasterIdLst>
    <p:sldMasterId id="214748365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d="100" n="136"/>
          <a:sy d="100" n="136"/>
        </p:scale>
        <p:origin x="216" y="312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6200" cy="76200"/>
</p:viewPr>
</file>

<file path=ppt/_rels/presentation.xml.rels><?xml version="1.0" encoding="UTF-8" standalone="yes"?><Relationships xmlns="http://schemas.openxmlformats.org/package/2006/relationships"><Relationship Id="rId21" Target="slides/slide15.xml" Type="http://schemas.openxmlformats.org/officeDocument/2006/relationships/slide"/><Relationship Id="rId19" Target="slides/slide13.xml" Type="http://schemas.openxmlformats.org/officeDocument/2006/relationships/slide"/><Relationship Id="rId20" Target="slides/slide14.xml" Type="http://schemas.openxmlformats.org/officeDocument/2006/relationships/slide"/><Relationship Id="rId18" Target="slides/slide12.xml" Type="http://schemas.openxmlformats.org/officeDocument/2006/relationships/slide"/><Relationship Id="rId17" Target="slides/slide11.xml" Type="http://schemas.openxmlformats.org/officeDocument/2006/relationships/slide"/><Relationship Id="rId16" Target="slides/slide10.xml" Type="http://schemas.openxmlformats.org/officeDocument/2006/relationships/slide"/><Relationship Id="rId15" Target="slides/slide9.xml" Type="http://schemas.openxmlformats.org/officeDocument/2006/relationships/slide"/><Relationship Id="rId14" Target="slides/slide8.xml" Type="http://schemas.openxmlformats.org/officeDocument/2006/relationships/slide"/><Relationship Id="rId13" Target="slides/slide7.xml" Type="http://schemas.openxmlformats.org/officeDocument/2006/relationships/slide"/><Relationship Id="rId12" Target="slides/slide6.xml" Type="http://schemas.openxmlformats.org/officeDocument/2006/relationships/slide"/><Relationship Id="rId11" Target="slides/slide5.xml" Type="http://schemas.openxmlformats.org/officeDocument/2006/relationships/slide"/><Relationship Id="rId10" Target="slides/slide4.xml" Type="http://schemas.openxmlformats.org/officeDocument/2006/relationships/slide"/><Relationship Id="rId9" Target="slides/slide3.xml" Type="http://schemas.openxmlformats.org/officeDocument/2006/relationships/slide"/><Relationship Id="rId8" Target="slides/slide2.xml" Type="http://schemas.openxmlformats.org/officeDocument/2006/relationships/slide"/><Relationship Id="rId7" Target="slides/slide1.xml" Type="http://schemas.openxmlformats.org/officeDocument/2006/relationships/slide"/><Relationship Id="rId6" Target="notesMasters/notesMaster1.xml" Type="http://schemas.openxmlformats.org/officeDocument/2006/relationships/notesMaster"/><Relationship Id="rId5" Target="slideMasters/slideMaster1.xml" Type="http://schemas.openxmlformats.org/officeDocument/2006/relationships/slideMaster"/><Relationship Id="rId4" Target="tableStyles.xml" Type="http://schemas.openxmlformats.org/officeDocument/2006/relationships/tableStyles"/><Relationship Id="rId3" Target="presProps.xml" Type="http://schemas.openxmlformats.org/officeDocument/2006/relationships/presProps"/><Relationship Id="rId2" Target="viewProps.xml" Type="http://schemas.openxmlformats.org/officeDocument/2006/relationships/viewProps"/><Relationship Id="rId22" Target="slides/slide16.xml" Type="http://schemas.openxmlformats.org/officeDocument/2006/relationships/slide"/><Relationship Id="rId1" Target="theme/theme1.xml" Type="http://schemas.openxmlformats.org/officeDocument/2006/relationships/theme"/></Relationships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10-3.png>
</file>

<file path=ppt/media/image-10-4.png>
</file>

<file path=ppt/media/image-10-5.png>
</file>

<file path=ppt/media/image-10-6.png>
</file>

<file path=ppt/media/image-1002-1.png>
</file>

<file path=ppt/media/image-11-1.png>
</file>

<file path=ppt/media/image-11-2.png>
</file>

<file path=ppt/media/image-12-1.png>
</file>

<file path=ppt/media/image-12-2.png>
</file>

<file path=ppt/media/image-12-3.png>
</file>

<file path=ppt/media/image-12-4.png>
</file>

<file path=ppt/media/image-12-5.png>
</file>

<file path=ppt/media/image-12-6.png>
</file>

<file path=ppt/media/image-13-1.png>
</file>

<file path=ppt/media/image-13-10.png>
</file>

<file path=ppt/media/image-13-11.png>
</file>

<file path=ppt/media/image-13-12.png>
</file>

<file path=ppt/media/image-13-13.png>
</file>

<file path=ppt/media/image-13-14.png>
</file>

<file path=ppt/media/image-13-2.png>
</file>

<file path=ppt/media/image-13-3.png>
</file>

<file path=ppt/media/image-13-4.png>
</file>

<file path=ppt/media/image-13-5.png>
</file>

<file path=ppt/media/image-13-6.png>
</file>

<file path=ppt/media/image-13-7.png>
</file>

<file path=ppt/media/image-13-8.png>
</file>

<file path=ppt/media/image-13-9.png>
</file>

<file path=ppt/media/image-14-1.png>
</file>

<file path=ppt/media/image-14-2.png>
</file>

<file path=ppt/media/image-15-1.png>
</file>

<file path=ppt/media/image-15-2.png>
</file>

<file path=ppt/media/image-16-1.png>
</file>

<file path=ppt/media/image-16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10.png>
</file>

<file path=ppt/media/image-5-1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5-8.png>
</file>

<file path=ppt/media/image-5-9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8-7.png>
</file>

<file path=ppt/media/image-8-8.png>
</file>

<file path=ppt/media/image-9-1.png>
</file>

<file path=ppt/media/image-9-2.png>
</file>

<file path=ppt/notesMasters/_rels/notesMaster1.xml.rels><?xml version="1.0" encoding="UTF-8" standalone="yes"?><Relationships xmlns="http://schemas.openxmlformats.org/package/2006/relationships"><Relationship Id="rId1" Target="../theme/theme1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sz="quarter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bIns="45720" lIns="91440" numCol="1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idx="1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bIns="45720" lIns="91440" numCol="1" rIns="91440" rtlCol="0" tIns="45720" vert="horz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idx="2"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anchor="ctr" bIns="45720" lIns="91440" numCol="1" rIns="91440" rtlCol="0" tIns="45720" vert="horz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idx="3" sz="quarter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bIns="45720" lIns="91440" numCol="1" rIns="91440" rtlCol="0" tIns="45720"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idx="4" sz="quarter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anchor="b" bIns="45720" lIns="91440" numCol="1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5" sz="quarter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 bIns="45720" lIns="91440" numCol="1" rIns="91440" rtlCol="0" tIns="45720" vert="horz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accent1="accent1" accent2="accent2" accent3="accent3" accent4="accent4" accent5="accent5" accent6="accent6" bg1="lt1" bg2="lt2" folHlink="folHlink" hlink="hlink" tx1="dk1" tx2="dk2"/>
  <p:notesStyle>
    <a:lvl1pPr algn="l" defTabSz="914400" eaLnBrk="1" hangingPunct="1" latinLnBrk="0" marL="0" rtl="0">
      <a:defRPr kern="1200" sz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2" Target="../slides/slide1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10.xml.rels><?xml version="1.0" encoding="UTF-8" standalone="yes"?><Relationships xmlns="http://schemas.openxmlformats.org/package/2006/relationships"><Relationship Id="rId2" Target="../slides/slide10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11.xml.rels><?xml version="1.0" encoding="UTF-8" standalone="yes"?><Relationships xmlns="http://schemas.openxmlformats.org/package/2006/relationships"><Relationship Id="rId2" Target="../slides/slide11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12.xml.rels><?xml version="1.0" encoding="UTF-8" standalone="yes"?><Relationships xmlns="http://schemas.openxmlformats.org/package/2006/relationships"><Relationship Id="rId2" Target="../slides/slide12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13.xml.rels><?xml version="1.0" encoding="UTF-8" standalone="yes"?><Relationships xmlns="http://schemas.openxmlformats.org/package/2006/relationships"><Relationship Id="rId2" Target="../slides/slide13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14.xml.rels><?xml version="1.0" encoding="UTF-8" standalone="yes"?><Relationships xmlns="http://schemas.openxmlformats.org/package/2006/relationships"><Relationship Id="rId2" Target="../slides/slide14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15.xml.rels><?xml version="1.0" encoding="UTF-8" standalone="yes"?><Relationships xmlns="http://schemas.openxmlformats.org/package/2006/relationships"><Relationship Id="rId2" Target="../slides/slide15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16.xml.rels><?xml version="1.0" encoding="UTF-8" standalone="yes"?><Relationships xmlns="http://schemas.openxmlformats.org/package/2006/relationships"><Relationship Id="rId2" Target="../slides/slide16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2.xml.rels><?xml version="1.0" encoding="UTF-8" standalone="yes"?><Relationships xmlns="http://schemas.openxmlformats.org/package/2006/relationships"><Relationship Id="rId2" Target="../slides/slide2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3.xml.rels><?xml version="1.0" encoding="UTF-8" standalone="yes"?><Relationships xmlns="http://schemas.openxmlformats.org/package/2006/relationships"><Relationship Id="rId2" Target="../slides/slide3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4.xml.rels><?xml version="1.0" encoding="UTF-8" standalone="yes"?><Relationships xmlns="http://schemas.openxmlformats.org/package/2006/relationships"><Relationship Id="rId2" Target="../slides/slide4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5.xml.rels><?xml version="1.0" encoding="UTF-8" standalone="yes"?><Relationships xmlns="http://schemas.openxmlformats.org/package/2006/relationships"><Relationship Id="rId2" Target="../slides/slide5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6.xml.rels><?xml version="1.0" encoding="UTF-8" standalone="yes"?><Relationships xmlns="http://schemas.openxmlformats.org/package/2006/relationships"><Relationship Id="rId2" Target="../slides/slide6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7.xml.rels><?xml version="1.0" encoding="UTF-8" standalone="yes"?><Relationships xmlns="http://schemas.openxmlformats.org/package/2006/relationships"><Relationship Id="rId2" Target="../slides/slide7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8.xml.rels><?xml version="1.0" encoding="UTF-8" standalone="yes"?><Relationships xmlns="http://schemas.openxmlformats.org/package/2006/relationships"><Relationship Id="rId2" Target="../slides/slide8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9.xml.rels><?xml version="1.0" encoding="UTF-8" standalone="yes"?><Relationships xmlns="http://schemas.openxmlformats.org/package/2006/relationships"><Relationship Id="rId2" Target="../slides/slide9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<Relationships xmlns="http://schemas.openxmlformats.org/package/2006/relationships"><Relationship Id="rId2" Target="../media/image-1002-1.pn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3" Target="../slideLayouts/slideLayout2.xml" Type="http://schemas.openxmlformats.org/officeDocument/2006/relationships/slideLayout"/><Relationship Id="rId2" Target="../slideLayouts/slideLayout1.xml" Type="http://schemas.openxmlformats.org/officeDocument/2006/relationships/slideLayout"/><Relationship Id="rId1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folHlink="folHlink" hlink="hlink" tx1="dk1" tx2="dk2"/>
  <p:sldLayoutIdLst>
    <p:sldLayoutId id="2147483648" r:id="rId2"/>
    <p:sldLayoutId id="2147483649" r:id="rId3"/>
  </p:sldLayoutIdLst>
  <p:hf dt="0" ftr="0" hdr="0" sldNum="0"/>
  <p:txStyles>
    <p:titleStyle>
      <a:lvl1pPr algn="ctr" defTabSz="914400" eaLnBrk="1" hangingPunct="1" latinLnBrk="0" rtl="0"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charset="0" pitchFamily="34" typeface="Arial"/>
        <a:buChar char="•"/>
        <a:defRPr kern="1200" sz="3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charset="0" pitchFamily="34" typeface="Arial"/>
        <a:buChar char="–"/>
        <a:defRPr kern="1200" sz="2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charset="0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charset="0" pitchFamily="34" typeface="Arial"/>
        <a:buChar char="–"/>
        <a:defRPr kern="1200" sz="20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charset="0" pitchFamily="34" typeface="Arial"/>
        <a:buChar char="»"/>
        <a:defRPr kern="1200" sz="20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5" Target="../media/image-1-3.png" Type="http://schemas.openxmlformats.org/officeDocument/2006/relationships/image"/><Relationship Id="rId4" Target="../media/image-1-2.png" Type="http://schemas.openxmlformats.org/officeDocument/2006/relationships/image"/><Relationship Id="rId3" Target="../media/image-1-1.png" Type="http://schemas.openxmlformats.org/officeDocument/2006/relationships/image"/><Relationship Id="rId2" Target="../notesSlides/notesSlide1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10.xml.rels><?xml version="1.0" encoding="UTF-8" standalone="yes"?><Relationships xmlns="http://schemas.openxmlformats.org/package/2006/relationships"><Relationship Id="rId8" Target="../media/image-10-6.png" Type="http://schemas.openxmlformats.org/officeDocument/2006/relationships/image"/><Relationship Id="rId7" Target="../media/image-10-5.png" Type="http://schemas.openxmlformats.org/officeDocument/2006/relationships/image"/><Relationship Id="rId6" Target="../media/image-10-4.png" Type="http://schemas.openxmlformats.org/officeDocument/2006/relationships/image"/><Relationship Id="rId5" Target="../media/image-10-3.png" Type="http://schemas.openxmlformats.org/officeDocument/2006/relationships/image"/><Relationship Id="rId4" Target="../media/image-10-2.png" Type="http://schemas.openxmlformats.org/officeDocument/2006/relationships/image"/><Relationship Id="rId3" Target="../media/image-10-1.png" Type="http://schemas.openxmlformats.org/officeDocument/2006/relationships/image"/><Relationship Id="rId2" Target="../notesSlides/notesSlide10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11.xml.rels><?xml version="1.0" encoding="UTF-8" standalone="yes"?><Relationships xmlns="http://schemas.openxmlformats.org/package/2006/relationships"><Relationship Id="rId4" Target="../media/image-11-2.png" Type="http://schemas.openxmlformats.org/officeDocument/2006/relationships/image"/><Relationship Id="rId3" Target="../media/image-11-1.png" Type="http://schemas.openxmlformats.org/officeDocument/2006/relationships/image"/><Relationship Id="rId2" Target="../notesSlides/notesSlide11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12.xml.rels><?xml version="1.0" encoding="UTF-8" standalone="yes"?><Relationships xmlns="http://schemas.openxmlformats.org/package/2006/relationships"><Relationship Id="rId8" Target="../media/image-12-6.png" Type="http://schemas.openxmlformats.org/officeDocument/2006/relationships/image"/><Relationship Id="rId7" Target="../media/image-12-5.png" Type="http://schemas.openxmlformats.org/officeDocument/2006/relationships/image"/><Relationship Id="rId6" Target="../media/image-12-4.png" Type="http://schemas.openxmlformats.org/officeDocument/2006/relationships/image"/><Relationship Id="rId5" Target="../media/image-12-3.png" Type="http://schemas.openxmlformats.org/officeDocument/2006/relationships/image"/><Relationship Id="rId4" Target="../media/image-12-2.png" Type="http://schemas.openxmlformats.org/officeDocument/2006/relationships/image"/><Relationship Id="rId3" Target="../media/image-12-1.png" Type="http://schemas.openxmlformats.org/officeDocument/2006/relationships/image"/><Relationship Id="rId2" Target="../notesSlides/notesSlide12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13.xml.rels><?xml version="1.0" encoding="UTF-8" standalone="yes"?><Relationships xmlns="http://schemas.openxmlformats.org/package/2006/relationships"><Relationship Id="rId16" Target="../media/image-13-14.png" Type="http://schemas.openxmlformats.org/officeDocument/2006/relationships/image"/><Relationship Id="rId15" Target="../media/image-13-13.png" Type="http://schemas.openxmlformats.org/officeDocument/2006/relationships/image"/><Relationship Id="rId14" Target="../media/image-13-12.png" Type="http://schemas.openxmlformats.org/officeDocument/2006/relationships/image"/><Relationship Id="rId13" Target="../media/image-13-11.png" Type="http://schemas.openxmlformats.org/officeDocument/2006/relationships/image"/><Relationship Id="rId12" Target="../media/image-13-10.png" Type="http://schemas.openxmlformats.org/officeDocument/2006/relationships/image"/><Relationship Id="rId11" Target="../media/image-13-9.png" Type="http://schemas.openxmlformats.org/officeDocument/2006/relationships/image"/><Relationship Id="rId10" Target="../media/image-13-8.png" Type="http://schemas.openxmlformats.org/officeDocument/2006/relationships/image"/><Relationship Id="rId9" Target="../media/image-13-7.png" Type="http://schemas.openxmlformats.org/officeDocument/2006/relationships/image"/><Relationship Id="rId8" Target="../media/image-13-6.png" Type="http://schemas.openxmlformats.org/officeDocument/2006/relationships/image"/><Relationship Id="rId7" Target="../media/image-13-5.png" Type="http://schemas.openxmlformats.org/officeDocument/2006/relationships/image"/><Relationship Id="rId6" Target="../media/image-13-4.png" Type="http://schemas.openxmlformats.org/officeDocument/2006/relationships/image"/><Relationship Id="rId5" Target="../media/image-13-3.png" Type="http://schemas.openxmlformats.org/officeDocument/2006/relationships/image"/><Relationship Id="rId4" Target="../media/image-13-2.png" Type="http://schemas.openxmlformats.org/officeDocument/2006/relationships/image"/><Relationship Id="rId3" Target="../media/image-13-1.png" Type="http://schemas.openxmlformats.org/officeDocument/2006/relationships/image"/><Relationship Id="rId2" Target="../notesSlides/notesSlide13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14.xml.rels><?xml version="1.0" encoding="UTF-8" standalone="yes"?><Relationships xmlns="http://schemas.openxmlformats.org/package/2006/relationships"><Relationship Id="rId4" Target="../media/image-14-2.png" Type="http://schemas.openxmlformats.org/officeDocument/2006/relationships/image"/><Relationship Id="rId3" Target="../media/image-14-1.png" Type="http://schemas.openxmlformats.org/officeDocument/2006/relationships/image"/><Relationship Id="rId2" Target="../notesSlides/notesSlide14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15.xml.rels><?xml version="1.0" encoding="UTF-8" standalone="yes"?><Relationships xmlns="http://schemas.openxmlformats.org/package/2006/relationships"><Relationship Id="rId4" Target="../media/image-15-2.png" Type="http://schemas.openxmlformats.org/officeDocument/2006/relationships/image"/><Relationship Id="rId3" Target="../media/image-15-1.png" Type="http://schemas.openxmlformats.org/officeDocument/2006/relationships/image"/><Relationship Id="rId2" Target="../notesSlides/notesSlide15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16.xml.rels><?xml version="1.0" encoding="UTF-8" standalone="yes"?><Relationships xmlns="http://schemas.openxmlformats.org/package/2006/relationships"><Relationship Id="rId4" Target="../media/image-16-2.png" Type="http://schemas.openxmlformats.org/officeDocument/2006/relationships/image"/><Relationship Id="rId3" Target="../media/image-16-1.png" Type="http://schemas.openxmlformats.org/officeDocument/2006/relationships/image"/><Relationship Id="rId2" Target="../notesSlides/notesSlide16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2.xml.rels><?xml version="1.0" encoding="UTF-8" standalone="yes"?><Relationships xmlns="http://schemas.openxmlformats.org/package/2006/relationships"><Relationship Id="rId4" Target="../media/image-2-2.png" Type="http://schemas.openxmlformats.org/officeDocument/2006/relationships/image"/><Relationship Id="rId3" Target="../media/image-2-1.png" Type="http://schemas.openxmlformats.org/officeDocument/2006/relationships/image"/><Relationship Id="rId2" Target="../notesSlides/notesSlide2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3.xml.rels><?xml version="1.0" encoding="UTF-8" standalone="yes"?><Relationships xmlns="http://schemas.openxmlformats.org/package/2006/relationships"><Relationship Id="rId4" Target="../media/image-3-2.png" Type="http://schemas.openxmlformats.org/officeDocument/2006/relationships/image"/><Relationship Id="rId3" Target="../media/image-3-1.png" Type="http://schemas.openxmlformats.org/officeDocument/2006/relationships/image"/><Relationship Id="rId2" Target="../notesSlides/notesSlide3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4.xml.rels><?xml version="1.0" encoding="UTF-8" standalone="yes"?><Relationships xmlns="http://schemas.openxmlformats.org/package/2006/relationships"><Relationship Id="rId7" Target="../media/image-4-5.png" Type="http://schemas.openxmlformats.org/officeDocument/2006/relationships/image"/><Relationship Id="rId6" Target="../media/image-4-4.png" Type="http://schemas.openxmlformats.org/officeDocument/2006/relationships/image"/><Relationship Id="rId5" Target="../media/image-4-3.png" Type="http://schemas.openxmlformats.org/officeDocument/2006/relationships/image"/><Relationship Id="rId4" Target="../media/image-4-2.png" Type="http://schemas.openxmlformats.org/officeDocument/2006/relationships/image"/><Relationship Id="rId3" Target="../media/image-4-1.png" Type="http://schemas.openxmlformats.org/officeDocument/2006/relationships/image"/><Relationship Id="rId2" Target="../notesSlides/notesSlide4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5.xml.rels><?xml version="1.0" encoding="UTF-8" standalone="yes"?><Relationships xmlns="http://schemas.openxmlformats.org/package/2006/relationships"><Relationship Id="rId13" Target="../media/image-5-11.png" Type="http://schemas.openxmlformats.org/officeDocument/2006/relationships/image"/><Relationship Id="rId12" Target="../media/image-5-10.png" Type="http://schemas.openxmlformats.org/officeDocument/2006/relationships/image"/><Relationship Id="rId11" Target="../media/image-5-9.png" Type="http://schemas.openxmlformats.org/officeDocument/2006/relationships/image"/><Relationship Id="rId9" Target="../media/image-5-7.png" Type="http://schemas.openxmlformats.org/officeDocument/2006/relationships/image"/><Relationship Id="rId10" Target="../media/image-5-8.png" Type="http://schemas.openxmlformats.org/officeDocument/2006/relationships/image"/><Relationship Id="rId8" Target="../media/image-5-6.png" Type="http://schemas.openxmlformats.org/officeDocument/2006/relationships/image"/><Relationship Id="rId7" Target="../media/image-5-5.png" Type="http://schemas.openxmlformats.org/officeDocument/2006/relationships/image"/><Relationship Id="rId6" Target="../media/image-5-4.png" Type="http://schemas.openxmlformats.org/officeDocument/2006/relationships/image"/><Relationship Id="rId5" Target="../media/image-5-3.png" Type="http://schemas.openxmlformats.org/officeDocument/2006/relationships/image"/><Relationship Id="rId4" Target="../media/image-5-2.png" Type="http://schemas.openxmlformats.org/officeDocument/2006/relationships/image"/><Relationship Id="rId3" Target="../media/image-5-1.png" Type="http://schemas.openxmlformats.org/officeDocument/2006/relationships/image"/><Relationship Id="rId2" Target="../notesSlides/notesSlide5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6.xml.rels><?xml version="1.0" encoding="UTF-8" standalone="yes"?><Relationships xmlns="http://schemas.openxmlformats.org/package/2006/relationships"><Relationship Id="rId7" Target="../media/image-6-5.png" Type="http://schemas.openxmlformats.org/officeDocument/2006/relationships/image"/><Relationship Id="rId6" Target="../media/image-6-4.png" Type="http://schemas.openxmlformats.org/officeDocument/2006/relationships/image"/><Relationship Id="rId5" Target="../media/image-6-3.png" Type="http://schemas.openxmlformats.org/officeDocument/2006/relationships/image"/><Relationship Id="rId4" Target="../media/image-6-2.png" Type="http://schemas.openxmlformats.org/officeDocument/2006/relationships/image"/><Relationship Id="rId3" Target="../media/image-6-1.png" Type="http://schemas.openxmlformats.org/officeDocument/2006/relationships/image"/><Relationship Id="rId2" Target="../notesSlides/notesSlide6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7.xml.rels><?xml version="1.0" encoding="UTF-8" standalone="yes"?><Relationships xmlns="http://schemas.openxmlformats.org/package/2006/relationships"><Relationship Id="rId4" Target="../media/image-7-2.png" Type="http://schemas.openxmlformats.org/officeDocument/2006/relationships/image"/><Relationship Id="rId3" Target="../media/image-7-1.png" Type="http://schemas.openxmlformats.org/officeDocument/2006/relationships/image"/><Relationship Id="rId2" Target="../notesSlides/notesSlide7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8.xml.rels><?xml version="1.0" encoding="UTF-8" standalone="yes"?><Relationships xmlns="http://schemas.openxmlformats.org/package/2006/relationships"><Relationship Id="rId10" Target="../media/image-8-8.png" Type="http://schemas.openxmlformats.org/officeDocument/2006/relationships/image"/><Relationship Id="rId9" Target="../media/image-8-7.png" Type="http://schemas.openxmlformats.org/officeDocument/2006/relationships/image"/><Relationship Id="rId8" Target="../media/image-8-6.png" Type="http://schemas.openxmlformats.org/officeDocument/2006/relationships/image"/><Relationship Id="rId7" Target="../media/image-8-5.png" Type="http://schemas.openxmlformats.org/officeDocument/2006/relationships/image"/><Relationship Id="rId6" Target="../media/image-8-4.png" Type="http://schemas.openxmlformats.org/officeDocument/2006/relationships/image"/><Relationship Id="rId5" Target="../media/image-8-3.png" Type="http://schemas.openxmlformats.org/officeDocument/2006/relationships/image"/><Relationship Id="rId4" Target="../media/image-8-2.png" Type="http://schemas.openxmlformats.org/officeDocument/2006/relationships/image"/><Relationship Id="rId3" Target="../media/image-8-1.png" Type="http://schemas.openxmlformats.org/officeDocument/2006/relationships/image"/><Relationship Id="rId2" Target="../notesSlides/notesSlide8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9.xml.rels><?xml version="1.0" encoding="UTF-8" standalone="yes"?><Relationships xmlns="http://schemas.openxmlformats.org/package/2006/relationships"><Relationship Id="rId4" Target="../media/image-9-2.png" Type="http://schemas.openxmlformats.org/officeDocument/2006/relationships/image"/><Relationship Id="rId3" Target="../media/image-9-1.png" Type="http://schemas.openxmlformats.org/officeDocument/2006/relationships/image"/><Relationship Id="rId2" Target="../notesSlides/notesSlide9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95728"/>
          </a:xfrm>
          <a:prstGeom prst="rect">
            <a:avLst/>
          </a:prstGeom>
        </p:spPr>
      </p:pic>
      <p:pic>
        <p:nvPicPr>
          <p:cNvPr descr="preencoded.png" id="4" name="Imag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5815584"/>
            <a:ext cx="13048488" cy="36576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362456" y="6099048"/>
            <a:ext cx="3849624" cy="40233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3120"/>
              </a:lnSpc>
              <a:buNone/>
            </a:pPr>
            <a:endParaRPr dirty="0" lang="en-US" sz="2230"/>
          </a:p>
        </p:txBody>
      </p:sp>
      <p:sp>
        <p:nvSpPr>
          <p:cNvPr id="7" name="Text 1"/>
          <p:cNvSpPr/>
          <p:nvPr/>
        </p:nvSpPr>
        <p:spPr>
          <a:xfrm>
            <a:off x="1362456" y="6492240"/>
            <a:ext cx="3849624" cy="24688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1870"/>
              </a:lnSpc>
              <a:buNone/>
            </a:pPr>
            <a:endParaRPr dirty="0" lang="en-US" sz="1330"/>
          </a:p>
        </p:txBody>
      </p:sp>
      <p:sp>
        <p:nvSpPr>
          <p:cNvPr id="8" name="Text 2"/>
          <p:cNvSpPr/>
          <p:nvPr/>
        </p:nvSpPr>
        <p:spPr>
          <a:xfrm>
            <a:off x="795528" y="3602736"/>
            <a:ext cx="13048488" cy="195681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7700"/>
              </a:lnSpc>
              <a:buNone/>
            </a:pPr>
            <a:r>
              <a:rPr dirty="0" lang="en-US" sz="61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Business Data ETL Pipeline using Python and PostgreSQL</a:t>
            </a:r>
            <a:endParaRPr dirty="0" lang="en-US" sz="61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95728"/>
          </a:xfrm>
          <a:prstGeom prst="rect">
            <a:avLst/>
          </a:prstGeom>
        </p:spPr>
      </p:pic>
      <p:pic>
        <p:nvPicPr>
          <p:cNvPr descr="preencoded.png" id="4" name="Imag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096" y="5056632"/>
            <a:ext cx="3154680" cy="1426464"/>
          </a:xfrm>
          <a:prstGeom prst="rect">
            <a:avLst/>
          </a:prstGeom>
        </p:spPr>
      </p:pic>
      <p:pic>
        <p:nvPicPr>
          <p:cNvPr descr="preencoded.png" id="5" name="Imag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7368" y="5056632"/>
            <a:ext cx="3154680" cy="1426464"/>
          </a:xfrm>
          <a:prstGeom prst="rect">
            <a:avLst/>
          </a:prstGeom>
        </p:spPr>
      </p:pic>
      <p:pic>
        <p:nvPicPr>
          <p:cNvPr descr="preencoded.png" id="6" name="Imag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6640" y="5056632"/>
            <a:ext cx="3154680" cy="1426464"/>
          </a:xfrm>
          <a:prstGeom prst="rect">
            <a:avLst/>
          </a:prstGeom>
        </p:spPr>
      </p:pic>
      <p:pic>
        <p:nvPicPr>
          <p:cNvPr descr="preencoded.png" id="7" name="Imag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16768" y="5056632"/>
            <a:ext cx="3154680" cy="1426464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795528" y="4123944"/>
            <a:ext cx="13048488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8. Database Schema Design</a:t>
            </a:r>
            <a:endParaRPr dirty="0" lang="en-US" sz="4460"/>
          </a:p>
        </p:txBody>
      </p:sp>
      <p:sp>
        <p:nvSpPr>
          <p:cNvPr id="9" name="Text 1"/>
          <p:cNvSpPr/>
          <p:nvPr/>
        </p:nvSpPr>
        <p:spPr>
          <a:xfrm>
            <a:off x="1051560" y="5340096"/>
            <a:ext cx="2578608" cy="85039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Products (id, name, brand, price, stock, category)</a:t>
            </a:r>
            <a:endParaRPr dirty="0" lang="en-US" sz="1780"/>
          </a:p>
        </p:txBody>
      </p:sp>
      <p:sp>
        <p:nvSpPr>
          <p:cNvPr id="10" name="Text 2"/>
          <p:cNvSpPr/>
          <p:nvPr/>
        </p:nvSpPr>
        <p:spPr>
          <a:xfrm>
            <a:off x="4370832" y="5340096"/>
            <a:ext cx="2578608" cy="85039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Customers (id, first_name, email, city, company)</a:t>
            </a:r>
            <a:endParaRPr dirty="0" lang="en-US" sz="1780"/>
          </a:p>
        </p:txBody>
      </p:sp>
      <p:sp>
        <p:nvSpPr>
          <p:cNvPr id="11" name="Text 3"/>
          <p:cNvSpPr/>
          <p:nvPr/>
        </p:nvSpPr>
        <p:spPr>
          <a:xfrm>
            <a:off x="7690104" y="5340096"/>
            <a:ext cx="2578608" cy="85039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Organizations (id, name, country, industry, employees)</a:t>
            </a:r>
            <a:endParaRPr dirty="0" lang="en-US" sz="1780"/>
          </a:p>
        </p:txBody>
      </p:sp>
      <p:sp>
        <p:nvSpPr>
          <p:cNvPr id="12" name="Text 4"/>
          <p:cNvSpPr/>
          <p:nvPr/>
        </p:nvSpPr>
        <p:spPr>
          <a:xfrm>
            <a:off x="11009376" y="5340096"/>
            <a:ext cx="2578608" cy="85039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Business_Dataset (merged analytics table).</a:t>
            </a:r>
            <a:endParaRPr dirty="0" lang="en-US" sz="178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2944368"/>
            <a:ext cx="8074152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9. Results &amp; Insights</a:t>
            </a:r>
            <a:endParaRPr dirty="0" lang="en-US" sz="4460"/>
          </a:p>
        </p:txBody>
      </p:sp>
      <p:sp>
        <p:nvSpPr>
          <p:cNvPr id="5" name="Text 1"/>
          <p:cNvSpPr/>
          <p:nvPr/>
        </p:nvSpPr>
        <p:spPr>
          <a:xfrm>
            <a:off x="795528" y="3904488"/>
            <a:ext cx="8074152" cy="113385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ETL executed successfully!</a:t>
            </a:r>
            <a:endParaRPr dirty="0" lang="en-US" sz="1780"/>
          </a:p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✅ Extracted and transformed &gt;2M rows</a:t>
            </a:r>
            <a:endParaRPr dirty="0" lang="en-US" sz="1780"/>
          </a:p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✅ Loaded to PostgreSQL</a:t>
            </a:r>
            <a:endParaRPr dirty="0" lang="en-US" sz="1780"/>
          </a:p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✅ Ready for analytics and BI dashboards.</a:t>
            </a:r>
            <a:endParaRPr dirty="0" lang="en-US" sz="178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95728"/>
          </a:xfrm>
          <a:prstGeom prst="rect">
            <a:avLst/>
          </a:prstGeom>
        </p:spPr>
      </p:pic>
      <p:pic>
        <p:nvPicPr>
          <p:cNvPr descr="preencoded.png" id="4" name="Imag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5221224"/>
            <a:ext cx="3127248" cy="1088136"/>
          </a:xfrm>
          <a:prstGeom prst="rect">
            <a:avLst/>
          </a:prstGeom>
        </p:spPr>
      </p:pic>
      <p:pic>
        <p:nvPicPr>
          <p:cNvPr descr="preencoded.png" id="5" name="Imag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6512" y="5221224"/>
            <a:ext cx="3127248" cy="1088136"/>
          </a:xfrm>
          <a:prstGeom prst="rect">
            <a:avLst/>
          </a:prstGeom>
        </p:spPr>
      </p:pic>
      <p:pic>
        <p:nvPicPr>
          <p:cNvPr descr="preencoded.png" id="6" name="Imag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5784" y="5221224"/>
            <a:ext cx="3127248" cy="1088136"/>
          </a:xfrm>
          <a:prstGeom prst="rect">
            <a:avLst/>
          </a:prstGeom>
        </p:spPr>
      </p:pic>
      <p:pic>
        <p:nvPicPr>
          <p:cNvPr descr="preencoded.png" id="7" name="Imag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35056" y="5221224"/>
            <a:ext cx="3127248" cy="1088136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795528" y="4279392"/>
            <a:ext cx="13048488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10. Challenges &amp; Solutions</a:t>
            </a:r>
            <a:endParaRPr dirty="0" lang="en-US" sz="4460"/>
          </a:p>
        </p:txBody>
      </p:sp>
      <p:sp>
        <p:nvSpPr>
          <p:cNvPr id="9" name="Text 1"/>
          <p:cNvSpPr/>
          <p:nvPr/>
        </p:nvSpPr>
        <p:spPr>
          <a:xfrm>
            <a:off x="1042416" y="5477256"/>
            <a:ext cx="2615184" cy="56692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Handling large data → Chunked processing</a:t>
            </a:r>
            <a:endParaRPr dirty="0" lang="en-US" sz="1780"/>
          </a:p>
        </p:txBody>
      </p:sp>
      <p:sp>
        <p:nvSpPr>
          <p:cNvPr id="10" name="Text 2"/>
          <p:cNvSpPr/>
          <p:nvPr/>
        </p:nvSpPr>
        <p:spPr>
          <a:xfrm>
            <a:off x="4361688" y="5477256"/>
            <a:ext cx="2615184" cy="56692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Duplicates → Drop + validation</a:t>
            </a:r>
            <a:endParaRPr dirty="0" lang="en-US" sz="1780"/>
          </a:p>
        </p:txBody>
      </p:sp>
      <p:sp>
        <p:nvSpPr>
          <p:cNvPr id="11" name="Text 3"/>
          <p:cNvSpPr/>
          <p:nvPr/>
        </p:nvSpPr>
        <p:spPr>
          <a:xfrm>
            <a:off x="7671816" y="5477256"/>
            <a:ext cx="2615184" cy="56692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Connection issues → Retry with SQLAlchemy</a:t>
            </a:r>
            <a:endParaRPr dirty="0" lang="en-US" sz="1780"/>
          </a:p>
        </p:txBody>
      </p:sp>
      <p:sp>
        <p:nvSpPr>
          <p:cNvPr id="12" name="Text 4"/>
          <p:cNvSpPr/>
          <p:nvPr/>
        </p:nvSpPr>
        <p:spPr>
          <a:xfrm>
            <a:off x="10991088" y="5477256"/>
            <a:ext cx="2615184" cy="56692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Schema mismatch → Align dynamically</a:t>
            </a:r>
            <a:endParaRPr dirty="0" lang="en-US" sz="178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descr="preencoded.png" id="4" name="Imag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2514600"/>
            <a:ext cx="3959352" cy="1993392"/>
          </a:xfrm>
          <a:prstGeom prst="rect">
            <a:avLst/>
          </a:prstGeom>
        </p:spPr>
      </p:pic>
      <p:pic>
        <p:nvPicPr>
          <p:cNvPr descr="preencoded.png" id="5" name="Imag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384" y="4700016"/>
            <a:ext cx="3959352" cy="1993392"/>
          </a:xfrm>
          <a:prstGeom prst="rect">
            <a:avLst/>
          </a:prstGeom>
        </p:spPr>
      </p:pic>
      <p:pic>
        <p:nvPicPr>
          <p:cNvPr descr="preencoded.png" id="6" name="Imag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8616" y="2514600"/>
            <a:ext cx="3959352" cy="1993392"/>
          </a:xfrm>
          <a:prstGeom prst="rect">
            <a:avLst/>
          </a:prstGeom>
        </p:spPr>
      </p:pic>
      <p:pic>
        <p:nvPicPr>
          <p:cNvPr descr="preencoded.png" id="7" name="Imag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8616" y="4700016"/>
            <a:ext cx="3959352" cy="1993392"/>
          </a:xfrm>
          <a:prstGeom prst="rect">
            <a:avLst/>
          </a:prstGeom>
        </p:spPr>
      </p:pic>
      <p:pic>
        <p:nvPicPr>
          <p:cNvPr descr="preencoded.png" id="8" name="Imag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2416" y="3685032"/>
            <a:ext cx="3438144" cy="566928"/>
          </a:xfrm>
          <a:prstGeom prst="rect">
            <a:avLst/>
          </a:prstGeom>
        </p:spPr>
      </p:pic>
      <p:pic>
        <p:nvPicPr>
          <p:cNvPr descr="preencoded.png" id="9" name="Imag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2416" y="5861304"/>
            <a:ext cx="3438144" cy="566928"/>
          </a:xfrm>
          <a:prstGeom prst="rect">
            <a:avLst/>
          </a:prstGeom>
        </p:spPr>
      </p:pic>
      <p:pic>
        <p:nvPicPr>
          <p:cNvPr descr="preencoded.png" id="10" name="Image 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84648" y="3685032"/>
            <a:ext cx="3438144" cy="566928"/>
          </a:xfrm>
          <a:prstGeom prst="rect">
            <a:avLst/>
          </a:prstGeom>
        </p:spPr>
      </p:pic>
      <p:pic>
        <p:nvPicPr>
          <p:cNvPr descr="preencoded.png" id="11" name="Image 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84648" y="5861304"/>
            <a:ext cx="3438144" cy="566928"/>
          </a:xfrm>
          <a:prstGeom prst="rect">
            <a:avLst/>
          </a:prstGeom>
        </p:spPr>
      </p:pic>
      <p:pic>
        <p:nvPicPr>
          <p:cNvPr descr="preencoded.png" id="12" name="Image 1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24128" y="2761488"/>
            <a:ext cx="713232" cy="713232"/>
          </a:xfrm>
          <a:prstGeom prst="rect">
            <a:avLst/>
          </a:prstGeom>
        </p:spPr>
      </p:pic>
      <p:pic>
        <p:nvPicPr>
          <p:cNvPr descr="preencoded.png" id="13" name="Image 1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24128" y="4946904"/>
            <a:ext cx="713232" cy="713232"/>
          </a:xfrm>
          <a:prstGeom prst="rect">
            <a:avLst/>
          </a:prstGeom>
        </p:spPr>
      </p:pic>
      <p:pic>
        <p:nvPicPr>
          <p:cNvPr descr="preencoded.png" id="14" name="Image 1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175504" y="2761488"/>
            <a:ext cx="713232" cy="713232"/>
          </a:xfrm>
          <a:prstGeom prst="rect">
            <a:avLst/>
          </a:prstGeom>
        </p:spPr>
      </p:pic>
      <p:pic>
        <p:nvPicPr>
          <p:cNvPr descr="preencoded.png" id="15" name="Image 13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175504" y="4946904"/>
            <a:ext cx="713232" cy="713232"/>
          </a:xfrm>
          <a:prstGeom prst="rect">
            <a:avLst/>
          </a:prstGeom>
        </p:spPr>
      </p:pic>
      <p:sp>
        <p:nvSpPr>
          <p:cNvPr id="16" name="Text 0"/>
          <p:cNvSpPr/>
          <p:nvPr/>
        </p:nvSpPr>
        <p:spPr>
          <a:xfrm>
            <a:off x="795528" y="1563624"/>
            <a:ext cx="8074152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11. Future Improvements</a:t>
            </a:r>
            <a:endParaRPr dirty="0" lang="en-US" sz="4460"/>
          </a:p>
        </p:txBody>
      </p:sp>
      <p:sp>
        <p:nvSpPr>
          <p:cNvPr id="17" name="Text 1"/>
          <p:cNvSpPr/>
          <p:nvPr/>
        </p:nvSpPr>
        <p:spPr>
          <a:xfrm>
            <a:off x="1289304" y="2889504"/>
            <a:ext cx="182880" cy="44805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890"/>
              </a:lnSpc>
              <a:buNone/>
            </a:pPr>
            <a:r>
              <a:rPr dirty="0" lang="en-US" sz="2410">
                <a:solidFill>
                  <a:srgbClr val="454545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1</a:t>
            </a:r>
            <a:endParaRPr dirty="0" lang="en-US" sz="2410"/>
          </a:p>
        </p:txBody>
      </p:sp>
      <p:sp>
        <p:nvSpPr>
          <p:cNvPr id="18" name="Text 2"/>
          <p:cNvSpPr/>
          <p:nvPr/>
        </p:nvSpPr>
        <p:spPr>
          <a:xfrm>
            <a:off x="1042416" y="3685032"/>
            <a:ext cx="3438144" cy="56692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Integrate Airflow/Prefect for automation</a:t>
            </a:r>
            <a:endParaRPr dirty="0" lang="en-US" sz="1780"/>
          </a:p>
        </p:txBody>
      </p:sp>
      <p:sp>
        <p:nvSpPr>
          <p:cNvPr id="19" name="Text 3"/>
          <p:cNvSpPr/>
          <p:nvPr/>
        </p:nvSpPr>
        <p:spPr>
          <a:xfrm>
            <a:off x="1289304" y="5074920"/>
            <a:ext cx="182880" cy="44805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890"/>
              </a:lnSpc>
              <a:buNone/>
            </a:pPr>
            <a:r>
              <a:rPr dirty="0" lang="en-US" sz="2410">
                <a:solidFill>
                  <a:srgbClr val="454545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3</a:t>
            </a:r>
            <a:endParaRPr dirty="0" lang="en-US" sz="2410"/>
          </a:p>
        </p:txBody>
      </p:sp>
      <p:sp>
        <p:nvSpPr>
          <p:cNvPr id="20" name="Text 4"/>
          <p:cNvSpPr/>
          <p:nvPr/>
        </p:nvSpPr>
        <p:spPr>
          <a:xfrm>
            <a:off x="1042416" y="5861304"/>
            <a:ext cx="3438144" cy="283464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Add monitoring dashboard</a:t>
            </a:r>
            <a:endParaRPr dirty="0" lang="en-US" sz="1780"/>
          </a:p>
        </p:txBody>
      </p:sp>
      <p:sp>
        <p:nvSpPr>
          <p:cNvPr id="21" name="Text 5"/>
          <p:cNvSpPr/>
          <p:nvPr/>
        </p:nvSpPr>
        <p:spPr>
          <a:xfrm>
            <a:off x="5440680" y="2889504"/>
            <a:ext cx="182880" cy="44805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890"/>
              </a:lnSpc>
              <a:buNone/>
            </a:pPr>
            <a:r>
              <a:rPr dirty="0" lang="en-US" sz="2410">
                <a:solidFill>
                  <a:srgbClr val="454545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2</a:t>
            </a:r>
            <a:endParaRPr dirty="0" lang="en-US" sz="2410"/>
          </a:p>
        </p:txBody>
      </p:sp>
      <p:sp>
        <p:nvSpPr>
          <p:cNvPr id="22" name="Text 6"/>
          <p:cNvSpPr/>
          <p:nvPr/>
        </p:nvSpPr>
        <p:spPr>
          <a:xfrm>
            <a:off x="5184648" y="3685032"/>
            <a:ext cx="3438144" cy="56692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Use S3 or BigQuery for scalability</a:t>
            </a:r>
            <a:endParaRPr dirty="0" lang="en-US" sz="1780"/>
          </a:p>
        </p:txBody>
      </p:sp>
      <p:sp>
        <p:nvSpPr>
          <p:cNvPr id="23" name="Text 7"/>
          <p:cNvSpPr/>
          <p:nvPr/>
        </p:nvSpPr>
        <p:spPr>
          <a:xfrm>
            <a:off x="5440680" y="5074920"/>
            <a:ext cx="182880" cy="44805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890"/>
              </a:lnSpc>
              <a:buNone/>
            </a:pPr>
            <a:r>
              <a:rPr dirty="0" lang="en-US" sz="2410">
                <a:solidFill>
                  <a:srgbClr val="454545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4</a:t>
            </a:r>
            <a:endParaRPr dirty="0" lang="en-US" sz="2410"/>
          </a:p>
        </p:txBody>
      </p:sp>
      <p:sp>
        <p:nvSpPr>
          <p:cNvPr id="24" name="Text 8"/>
          <p:cNvSpPr/>
          <p:nvPr/>
        </p:nvSpPr>
        <p:spPr>
          <a:xfrm>
            <a:off x="5184648" y="5861304"/>
            <a:ext cx="3438144" cy="56692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Connect Power BI/Tableau for visualization.</a:t>
            </a:r>
            <a:endParaRPr dirty="0" lang="en-US" sz="178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9572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4389120"/>
            <a:ext cx="13048488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12. Conclusion</a:t>
            </a:r>
            <a:endParaRPr dirty="0" lang="en-US" sz="4460"/>
          </a:p>
        </p:txBody>
      </p:sp>
      <p:sp>
        <p:nvSpPr>
          <p:cNvPr id="5" name="Text 1"/>
          <p:cNvSpPr/>
          <p:nvPr/>
        </p:nvSpPr>
        <p:spPr>
          <a:xfrm>
            <a:off x="795528" y="5358384"/>
            <a:ext cx="13048488" cy="56692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ETL pipeline showcases full data engineering workflow. Automated extract, transform, and load. Enabled analytics-ready structured data storage.</a:t>
            </a:r>
            <a:endParaRPr dirty="0" lang="en-US" sz="178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85216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647688" y="3090672"/>
            <a:ext cx="7196328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Questions ?</a:t>
            </a:r>
            <a:endParaRPr dirty="0" lang="en-US" sz="4460"/>
          </a:p>
        </p:txBody>
      </p:sp>
      <p:sp>
        <p:nvSpPr>
          <p:cNvPr id="5" name="Text 1"/>
          <p:cNvSpPr/>
          <p:nvPr/>
        </p:nvSpPr>
        <p:spPr>
          <a:xfrm>
            <a:off x="6647688" y="4050792"/>
            <a:ext cx="7196328" cy="85039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endParaRPr dirty="0" lang="en-US" sz="178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3502152"/>
            <a:ext cx="13048488" cy="97840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ctr" indent="0" marL="0">
              <a:lnSpc>
                <a:spcPts val="7700"/>
              </a:lnSpc>
              <a:buNone/>
            </a:pPr>
            <a:r>
              <a:rPr dirty="0" lang="en-US" sz="61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Thank You</a:t>
            </a:r>
            <a:endParaRPr dirty="0" lang="en-US" sz="616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1014984"/>
            <a:ext cx="13048488" cy="97840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7700"/>
              </a:lnSpc>
              <a:buNone/>
            </a:pPr>
            <a:r>
              <a:rPr dirty="0" lang="en-US" sz="61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CONTENTS</a:t>
            </a:r>
            <a:endParaRPr dirty="0" lang="en-US" sz="6160"/>
          </a:p>
        </p:txBody>
      </p:sp>
      <p:sp>
        <p:nvSpPr>
          <p:cNvPr id="5" name="Text 1"/>
          <p:cNvSpPr/>
          <p:nvPr/>
        </p:nvSpPr>
        <p:spPr>
          <a:xfrm>
            <a:off x="1024128" y="2478024"/>
            <a:ext cx="2642616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1. Project Overview</a:t>
            </a:r>
            <a:endParaRPr dirty="0" lang="en-US" sz="2230"/>
          </a:p>
        </p:txBody>
      </p:sp>
      <p:sp>
        <p:nvSpPr>
          <p:cNvPr id="6" name="Text 2"/>
          <p:cNvSpPr/>
          <p:nvPr/>
        </p:nvSpPr>
        <p:spPr>
          <a:xfrm>
            <a:off x="1024128" y="3867912"/>
            <a:ext cx="2642616" cy="35661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5. Extract Phase</a:t>
            </a:r>
            <a:endParaRPr dirty="0" lang="en-US" sz="2230"/>
          </a:p>
        </p:txBody>
      </p:sp>
      <p:sp>
        <p:nvSpPr>
          <p:cNvPr id="7" name="Text 3"/>
          <p:cNvSpPr/>
          <p:nvPr/>
        </p:nvSpPr>
        <p:spPr>
          <a:xfrm>
            <a:off x="4343400" y="2478024"/>
            <a:ext cx="2642616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2. ETL Pipeline Components</a:t>
            </a:r>
            <a:endParaRPr dirty="0" lang="en-US" sz="2230"/>
          </a:p>
        </p:txBody>
      </p:sp>
      <p:sp>
        <p:nvSpPr>
          <p:cNvPr id="8" name="Text 4"/>
          <p:cNvSpPr/>
          <p:nvPr/>
        </p:nvSpPr>
        <p:spPr>
          <a:xfrm>
            <a:off x="1024128" y="5257800"/>
            <a:ext cx="2642616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9. Results &amp; Insights</a:t>
            </a:r>
            <a:endParaRPr dirty="0" lang="en-US" sz="2230"/>
          </a:p>
        </p:txBody>
      </p:sp>
      <p:sp>
        <p:nvSpPr>
          <p:cNvPr id="9" name="Text 5"/>
          <p:cNvSpPr/>
          <p:nvPr/>
        </p:nvSpPr>
        <p:spPr>
          <a:xfrm>
            <a:off x="4343400" y="3867912"/>
            <a:ext cx="2642616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6. Transform Phase</a:t>
            </a:r>
            <a:endParaRPr dirty="0" lang="en-US" sz="2230"/>
          </a:p>
        </p:txBody>
      </p:sp>
      <p:sp>
        <p:nvSpPr>
          <p:cNvPr id="10" name="Text 6"/>
          <p:cNvSpPr/>
          <p:nvPr/>
        </p:nvSpPr>
        <p:spPr>
          <a:xfrm>
            <a:off x="1024128" y="6647688"/>
            <a:ext cx="2642616" cy="35661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13. Thank You</a:t>
            </a:r>
            <a:endParaRPr dirty="0" lang="en-US" sz="2230"/>
          </a:p>
        </p:txBody>
      </p:sp>
      <p:sp>
        <p:nvSpPr>
          <p:cNvPr id="11" name="Text 7"/>
          <p:cNvSpPr/>
          <p:nvPr/>
        </p:nvSpPr>
        <p:spPr>
          <a:xfrm>
            <a:off x="4343400" y="5257800"/>
            <a:ext cx="2642616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10. Challenges &amp; Solutions</a:t>
            </a:r>
            <a:endParaRPr dirty="0" lang="en-US" sz="2230"/>
          </a:p>
        </p:txBody>
      </p:sp>
      <p:sp>
        <p:nvSpPr>
          <p:cNvPr id="12" name="Text 8"/>
          <p:cNvSpPr/>
          <p:nvPr/>
        </p:nvSpPr>
        <p:spPr>
          <a:xfrm>
            <a:off x="7662672" y="2478024"/>
            <a:ext cx="2642616" cy="35661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3. Data Sources</a:t>
            </a:r>
            <a:endParaRPr dirty="0" lang="en-US" sz="2230"/>
          </a:p>
        </p:txBody>
      </p:sp>
      <p:sp>
        <p:nvSpPr>
          <p:cNvPr id="13" name="Text 9"/>
          <p:cNvSpPr/>
          <p:nvPr/>
        </p:nvSpPr>
        <p:spPr>
          <a:xfrm>
            <a:off x="7662672" y="3867912"/>
            <a:ext cx="2642616" cy="35661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7. Load Phase</a:t>
            </a:r>
            <a:endParaRPr dirty="0" lang="en-US" sz="2230"/>
          </a:p>
        </p:txBody>
      </p:sp>
      <p:sp>
        <p:nvSpPr>
          <p:cNvPr id="14" name="Text 10"/>
          <p:cNvSpPr/>
          <p:nvPr/>
        </p:nvSpPr>
        <p:spPr>
          <a:xfrm>
            <a:off x="7662672" y="5257800"/>
            <a:ext cx="2642616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11. Future Improvements</a:t>
            </a:r>
            <a:endParaRPr dirty="0" lang="en-US" sz="2230"/>
          </a:p>
        </p:txBody>
      </p:sp>
      <p:sp>
        <p:nvSpPr>
          <p:cNvPr id="15" name="Text 11"/>
          <p:cNvSpPr/>
          <p:nvPr/>
        </p:nvSpPr>
        <p:spPr>
          <a:xfrm>
            <a:off x="10972800" y="2478024"/>
            <a:ext cx="2642616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4. Technologies Used</a:t>
            </a:r>
            <a:endParaRPr dirty="0" lang="en-US" sz="2230"/>
          </a:p>
        </p:txBody>
      </p:sp>
      <p:sp>
        <p:nvSpPr>
          <p:cNvPr id="16" name="Text 12"/>
          <p:cNvSpPr/>
          <p:nvPr/>
        </p:nvSpPr>
        <p:spPr>
          <a:xfrm>
            <a:off x="10972800" y="3867912"/>
            <a:ext cx="2642616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8. Database Schema Design</a:t>
            </a:r>
            <a:endParaRPr dirty="0" lang="en-US" sz="2230"/>
          </a:p>
        </p:txBody>
      </p:sp>
      <p:sp>
        <p:nvSpPr>
          <p:cNvPr id="17" name="Text 13"/>
          <p:cNvSpPr/>
          <p:nvPr/>
        </p:nvSpPr>
        <p:spPr>
          <a:xfrm>
            <a:off x="10972800" y="5257800"/>
            <a:ext cx="2642616" cy="35661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12. Conclusion</a:t>
            </a:r>
            <a:endParaRPr dirty="0" lang="en-US" sz="223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3090672"/>
            <a:ext cx="8074152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1. Project Overview</a:t>
            </a:r>
            <a:endParaRPr dirty="0" lang="en-US" sz="4460"/>
          </a:p>
        </p:txBody>
      </p:sp>
      <p:sp>
        <p:nvSpPr>
          <p:cNvPr id="5" name="Text 1"/>
          <p:cNvSpPr/>
          <p:nvPr/>
        </p:nvSpPr>
        <p:spPr>
          <a:xfrm>
            <a:off x="795528" y="4050792"/>
            <a:ext cx="8074152" cy="85039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This project demonstrates the design and implementation of an ETL pipeline. Uses Python (Pandas) for processing and PostgreSQL for storage. Objective: Clean and load 2M+ business data records.</a:t>
            </a:r>
            <a:endParaRPr dirty="0" lang="en-US" sz="178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descr="preencoded.png" id="4" name="Imag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2478024"/>
            <a:ext cx="8101584" cy="1289304"/>
          </a:xfrm>
          <a:prstGeom prst="rect">
            <a:avLst/>
          </a:prstGeom>
        </p:spPr>
      </p:pic>
      <p:pic>
        <p:nvPicPr>
          <p:cNvPr descr="preencoded.png" id="5" name="Imag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384" y="3959352"/>
            <a:ext cx="8101584" cy="1289304"/>
          </a:xfrm>
          <a:prstGeom prst="rect">
            <a:avLst/>
          </a:prstGeom>
        </p:spPr>
      </p:pic>
      <p:pic>
        <p:nvPicPr>
          <p:cNvPr descr="preencoded.png" id="6" name="Imag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384" y="5440680"/>
            <a:ext cx="8101584" cy="1289304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795528" y="1527048"/>
            <a:ext cx="8074152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2. ETL Pipeline Components</a:t>
            </a:r>
            <a:endParaRPr dirty="0" lang="en-US" sz="4460"/>
          </a:p>
        </p:txBody>
      </p:sp>
      <p:sp>
        <p:nvSpPr>
          <p:cNvPr id="8" name="Text 1"/>
          <p:cNvSpPr/>
          <p:nvPr/>
        </p:nvSpPr>
        <p:spPr>
          <a:xfrm>
            <a:off x="1042416" y="2734056"/>
            <a:ext cx="7589520" cy="35661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Extract</a:t>
            </a:r>
            <a:endParaRPr dirty="0" lang="en-US" sz="2230"/>
          </a:p>
        </p:txBody>
      </p:sp>
      <p:sp>
        <p:nvSpPr>
          <p:cNvPr id="9" name="Text 2"/>
          <p:cNvSpPr/>
          <p:nvPr/>
        </p:nvSpPr>
        <p:spPr>
          <a:xfrm>
            <a:off x="1042416" y="3218688"/>
            <a:ext cx="7589520" cy="283464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 Retrieve raw data from CSV files.</a:t>
            </a:r>
            <a:endParaRPr dirty="0" lang="en-US" sz="1780"/>
          </a:p>
        </p:txBody>
      </p:sp>
      <p:sp>
        <p:nvSpPr>
          <p:cNvPr id="10" name="Text 3"/>
          <p:cNvSpPr/>
          <p:nvPr/>
        </p:nvSpPr>
        <p:spPr>
          <a:xfrm>
            <a:off x="1042416" y="4215384"/>
            <a:ext cx="7589520" cy="35661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Transform</a:t>
            </a:r>
            <a:endParaRPr dirty="0" lang="en-US" sz="2230"/>
          </a:p>
        </p:txBody>
      </p:sp>
      <p:sp>
        <p:nvSpPr>
          <p:cNvPr id="11" name="Text 4"/>
          <p:cNvSpPr/>
          <p:nvPr/>
        </p:nvSpPr>
        <p:spPr>
          <a:xfrm>
            <a:off x="1042416" y="4709160"/>
            <a:ext cx="7589520" cy="283464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 Clean and merge data using Pandas.</a:t>
            </a:r>
            <a:endParaRPr dirty="0" lang="en-US" sz="1780"/>
          </a:p>
        </p:txBody>
      </p:sp>
      <p:sp>
        <p:nvSpPr>
          <p:cNvPr id="12" name="Text 5"/>
          <p:cNvSpPr/>
          <p:nvPr/>
        </p:nvSpPr>
        <p:spPr>
          <a:xfrm>
            <a:off x="1042416" y="5696712"/>
            <a:ext cx="7589520" cy="356616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790"/>
              </a:lnSpc>
              <a:buNone/>
            </a:pPr>
            <a:r>
              <a:rPr dirty="0" lang="en-US" sz="223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Load</a:t>
            </a:r>
            <a:endParaRPr dirty="0" lang="en-US" sz="2230"/>
          </a:p>
        </p:txBody>
      </p:sp>
      <p:sp>
        <p:nvSpPr>
          <p:cNvPr id="13" name="Text 6"/>
          <p:cNvSpPr/>
          <p:nvPr/>
        </p:nvSpPr>
        <p:spPr>
          <a:xfrm>
            <a:off x="1042416" y="6190488"/>
            <a:ext cx="7589520" cy="283464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 Store transformed data in PostgreSQL.</a:t>
            </a:r>
            <a:endParaRPr dirty="0" lang="en-US" sz="178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descr="preencoded.png" id="4" name="Imag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1645920"/>
            <a:ext cx="8101584" cy="1609344"/>
          </a:xfrm>
          <a:prstGeom prst="rect">
            <a:avLst/>
          </a:prstGeom>
        </p:spPr>
      </p:pic>
      <p:pic>
        <p:nvPicPr>
          <p:cNvPr descr="preencoded.png" id="5" name="Imag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384" y="3383280"/>
            <a:ext cx="8101584" cy="1609344"/>
          </a:xfrm>
          <a:prstGeom prst="rect">
            <a:avLst/>
          </a:prstGeom>
        </p:spPr>
      </p:pic>
      <p:pic>
        <p:nvPicPr>
          <p:cNvPr descr="preencoded.png" id="6" name="Imag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384" y="5111496"/>
            <a:ext cx="8101584" cy="1609344"/>
          </a:xfrm>
          <a:prstGeom prst="rect">
            <a:avLst/>
          </a:prstGeom>
        </p:spPr>
      </p:pic>
      <p:pic>
        <p:nvPicPr>
          <p:cNvPr descr="preencoded.png" id="7" name="Imag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9264" y="2468880"/>
            <a:ext cx="7726680" cy="594360"/>
          </a:xfrm>
          <a:prstGeom prst="rect">
            <a:avLst/>
          </a:prstGeom>
        </p:spPr>
      </p:pic>
      <p:pic>
        <p:nvPicPr>
          <p:cNvPr descr="preencoded.png" id="8" name="Imag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9264" y="4206240"/>
            <a:ext cx="7726680" cy="594360"/>
          </a:xfrm>
          <a:prstGeom prst="rect">
            <a:avLst/>
          </a:prstGeom>
        </p:spPr>
      </p:pic>
      <p:pic>
        <p:nvPicPr>
          <p:cNvPr descr="preencoded.png" id="9" name="Imag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9264" y="5934456"/>
            <a:ext cx="7726680" cy="594360"/>
          </a:xfrm>
          <a:prstGeom prst="rect">
            <a:avLst/>
          </a:prstGeom>
        </p:spPr>
      </p:pic>
      <p:pic>
        <p:nvPicPr>
          <p:cNvPr descr="preencoded.png" id="10" name="Image 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0120" y="1819656"/>
            <a:ext cx="512064" cy="512064"/>
          </a:xfrm>
          <a:prstGeom prst="rect">
            <a:avLst/>
          </a:prstGeom>
        </p:spPr>
      </p:pic>
      <p:pic>
        <p:nvPicPr>
          <p:cNvPr descr="preencoded.png" id="11" name="Image 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60120" y="3557016"/>
            <a:ext cx="512064" cy="512064"/>
          </a:xfrm>
          <a:prstGeom prst="rect">
            <a:avLst/>
          </a:prstGeom>
        </p:spPr>
      </p:pic>
      <p:pic>
        <p:nvPicPr>
          <p:cNvPr descr="preencoded.png" id="12" name="Image 1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60120" y="5285232"/>
            <a:ext cx="512064" cy="512064"/>
          </a:xfrm>
          <a:prstGeom prst="rect">
            <a:avLst/>
          </a:prstGeom>
        </p:spPr>
      </p:pic>
      <p:sp>
        <p:nvSpPr>
          <p:cNvPr id="13" name="Text 0"/>
          <p:cNvSpPr/>
          <p:nvPr/>
        </p:nvSpPr>
        <p:spPr>
          <a:xfrm>
            <a:off x="795528" y="987552"/>
            <a:ext cx="8074152" cy="502920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3900"/>
              </a:lnSpc>
              <a:buNone/>
            </a:pPr>
            <a:r>
              <a:rPr dirty="0" lang="en-US" sz="312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3. Data Sources</a:t>
            </a:r>
            <a:endParaRPr dirty="0" lang="en-US" sz="3120"/>
          </a:p>
        </p:txBody>
      </p:sp>
      <p:sp>
        <p:nvSpPr>
          <p:cNvPr id="14" name="Text 1"/>
          <p:cNvSpPr/>
          <p:nvPr/>
        </p:nvSpPr>
        <p:spPr>
          <a:xfrm>
            <a:off x="1143000" y="1920240"/>
            <a:ext cx="128016" cy="320040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020"/>
              </a:lnSpc>
              <a:buNone/>
            </a:pPr>
            <a:r>
              <a:rPr dirty="0" lang="en-US" sz="1680">
                <a:solidFill>
                  <a:srgbClr val="454545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1</a:t>
            </a:r>
            <a:endParaRPr dirty="0" lang="en-US" sz="1680"/>
          </a:p>
        </p:txBody>
      </p:sp>
      <p:sp>
        <p:nvSpPr>
          <p:cNvPr id="15" name="Text 2"/>
          <p:cNvSpPr/>
          <p:nvPr/>
        </p:nvSpPr>
        <p:spPr>
          <a:xfrm>
            <a:off x="969264" y="2468880"/>
            <a:ext cx="7726680" cy="2560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1950"/>
              </a:lnSpc>
              <a:buNone/>
            </a:pPr>
            <a:r>
              <a:rPr dirty="0" lang="en-US" sz="15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Products</a:t>
            </a:r>
            <a:endParaRPr dirty="0" lang="en-US" sz="1560"/>
          </a:p>
        </p:txBody>
      </p:sp>
      <p:sp>
        <p:nvSpPr>
          <p:cNvPr id="16" name="Text 3"/>
          <p:cNvSpPr/>
          <p:nvPr/>
        </p:nvSpPr>
        <p:spPr>
          <a:xfrm>
            <a:off x="969264" y="2862072"/>
            <a:ext cx="7726680" cy="20116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1560"/>
              </a:lnSpc>
              <a:buNone/>
            </a:pPr>
            <a:r>
              <a:rPr dirty="0" lang="en-US" sz="125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 name, brand, price, stock, category</a:t>
            </a:r>
            <a:endParaRPr dirty="0" lang="en-US" sz="1250"/>
          </a:p>
        </p:txBody>
      </p:sp>
      <p:sp>
        <p:nvSpPr>
          <p:cNvPr id="17" name="Text 4"/>
          <p:cNvSpPr/>
          <p:nvPr/>
        </p:nvSpPr>
        <p:spPr>
          <a:xfrm>
            <a:off x="1143000" y="3648456"/>
            <a:ext cx="128016" cy="320040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020"/>
              </a:lnSpc>
              <a:buNone/>
            </a:pPr>
            <a:r>
              <a:rPr dirty="0" lang="en-US" sz="1680">
                <a:solidFill>
                  <a:srgbClr val="454545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2</a:t>
            </a:r>
            <a:endParaRPr dirty="0" lang="en-US" sz="1680"/>
          </a:p>
        </p:txBody>
      </p:sp>
      <p:sp>
        <p:nvSpPr>
          <p:cNvPr id="18" name="Text 5"/>
          <p:cNvSpPr/>
          <p:nvPr/>
        </p:nvSpPr>
        <p:spPr>
          <a:xfrm>
            <a:off x="969264" y="4206240"/>
            <a:ext cx="7726680" cy="2560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1950"/>
              </a:lnSpc>
              <a:buNone/>
            </a:pPr>
            <a:r>
              <a:rPr dirty="0" lang="en-US" sz="15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Customers</a:t>
            </a:r>
            <a:endParaRPr dirty="0" lang="en-US" sz="1560"/>
          </a:p>
        </p:txBody>
      </p:sp>
      <p:sp>
        <p:nvSpPr>
          <p:cNvPr id="19" name="Text 6"/>
          <p:cNvSpPr/>
          <p:nvPr/>
        </p:nvSpPr>
        <p:spPr>
          <a:xfrm>
            <a:off x="969264" y="4590288"/>
            <a:ext cx="7726680" cy="20116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1560"/>
              </a:lnSpc>
              <a:buNone/>
            </a:pPr>
            <a:r>
              <a:rPr dirty="0" lang="en-US" sz="125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 id, name, email, city, company</a:t>
            </a:r>
            <a:endParaRPr dirty="0" lang="en-US" sz="1250"/>
          </a:p>
        </p:txBody>
      </p:sp>
      <p:sp>
        <p:nvSpPr>
          <p:cNvPr id="20" name="Text 7"/>
          <p:cNvSpPr/>
          <p:nvPr/>
        </p:nvSpPr>
        <p:spPr>
          <a:xfrm>
            <a:off x="1143000" y="5376672"/>
            <a:ext cx="128016" cy="320040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020"/>
              </a:lnSpc>
              <a:buNone/>
            </a:pPr>
            <a:r>
              <a:rPr dirty="0" lang="en-US" sz="1680">
                <a:solidFill>
                  <a:srgbClr val="454545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3</a:t>
            </a:r>
            <a:endParaRPr dirty="0" lang="en-US" sz="1680"/>
          </a:p>
        </p:txBody>
      </p:sp>
      <p:sp>
        <p:nvSpPr>
          <p:cNvPr id="21" name="Text 8"/>
          <p:cNvSpPr/>
          <p:nvPr/>
        </p:nvSpPr>
        <p:spPr>
          <a:xfrm>
            <a:off x="969264" y="5934456"/>
            <a:ext cx="7726680" cy="2560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1950"/>
              </a:lnSpc>
              <a:buNone/>
            </a:pPr>
            <a:r>
              <a:rPr dirty="0" lang="en-US" sz="15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Organizations</a:t>
            </a:r>
            <a:endParaRPr dirty="0" lang="en-US" sz="1560"/>
          </a:p>
        </p:txBody>
      </p:sp>
      <p:sp>
        <p:nvSpPr>
          <p:cNvPr id="22" name="Text 9"/>
          <p:cNvSpPr/>
          <p:nvPr/>
        </p:nvSpPr>
        <p:spPr>
          <a:xfrm>
            <a:off x="969264" y="6327648"/>
            <a:ext cx="7726680" cy="20116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1560"/>
              </a:lnSpc>
              <a:buNone/>
            </a:pPr>
            <a:r>
              <a:rPr dirty="0" lang="en-US" sz="125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 id, name, country, industry, employees</a:t>
            </a:r>
            <a:endParaRPr dirty="0" lang="en-US" sz="1250"/>
          </a:p>
        </p:txBody>
      </p:sp>
      <p:sp>
        <p:nvSpPr>
          <p:cNvPr id="23" name="Text 10"/>
          <p:cNvSpPr/>
          <p:nvPr/>
        </p:nvSpPr>
        <p:spPr>
          <a:xfrm>
            <a:off x="795528" y="6876288"/>
            <a:ext cx="8074152" cy="20116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1560"/>
              </a:lnSpc>
              <a:buNone/>
            </a:pPr>
            <a:r>
              <a:rPr dirty="0" lang="en-US" sz="125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Total ~2 million records combined.</a:t>
            </a:r>
            <a:endParaRPr dirty="0" lang="en-US" sz="125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descr="preencoded.png" id="4" name="Imag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3209544"/>
            <a:ext cx="8101584" cy="804672"/>
          </a:xfrm>
          <a:prstGeom prst="rect">
            <a:avLst/>
          </a:prstGeom>
        </p:spPr>
      </p:pic>
      <p:pic>
        <p:nvPicPr>
          <p:cNvPr descr="preencoded.png" id="5" name="Imag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384" y="4206240"/>
            <a:ext cx="8101584" cy="804672"/>
          </a:xfrm>
          <a:prstGeom prst="rect">
            <a:avLst/>
          </a:prstGeom>
        </p:spPr>
      </p:pic>
      <p:pic>
        <p:nvPicPr>
          <p:cNvPr descr="preencoded.png" id="6" name="Imag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384" y="5193792"/>
            <a:ext cx="8101584" cy="804672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795528" y="2258568"/>
            <a:ext cx="8074152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4. Technologies Used</a:t>
            </a:r>
            <a:endParaRPr dirty="0" lang="en-US" sz="4460"/>
          </a:p>
        </p:txBody>
      </p:sp>
      <p:sp>
        <p:nvSpPr>
          <p:cNvPr id="8" name="Text 1"/>
          <p:cNvSpPr/>
          <p:nvPr/>
        </p:nvSpPr>
        <p:spPr>
          <a:xfrm>
            <a:off x="1042416" y="3465576"/>
            <a:ext cx="7589520" cy="283464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Python, Pandas, NumPy</a:t>
            </a:r>
            <a:endParaRPr dirty="0" lang="en-US" sz="1780"/>
          </a:p>
        </p:txBody>
      </p:sp>
      <p:sp>
        <p:nvSpPr>
          <p:cNvPr id="9" name="Text 2"/>
          <p:cNvSpPr/>
          <p:nvPr/>
        </p:nvSpPr>
        <p:spPr>
          <a:xfrm>
            <a:off x="1042416" y="4462272"/>
            <a:ext cx="7589520" cy="283464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PostgreSQL, SQLAlchemy, dotenv</a:t>
            </a:r>
            <a:endParaRPr dirty="0" lang="en-US" sz="1780"/>
          </a:p>
        </p:txBody>
      </p:sp>
      <p:sp>
        <p:nvSpPr>
          <p:cNvPr id="10" name="Text 3"/>
          <p:cNvSpPr/>
          <p:nvPr/>
        </p:nvSpPr>
        <p:spPr>
          <a:xfrm>
            <a:off x="1042416" y="5449824"/>
            <a:ext cx="7589520" cy="283464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Environment: VS Code / Jupyter Notebook</a:t>
            </a:r>
            <a:endParaRPr dirty="0" lang="en-US" sz="178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85216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647688" y="3090672"/>
            <a:ext cx="7196328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5. Extract Phase</a:t>
            </a:r>
            <a:endParaRPr dirty="0" lang="en-US" sz="4460"/>
          </a:p>
        </p:txBody>
      </p:sp>
      <p:sp>
        <p:nvSpPr>
          <p:cNvPr id="5" name="Text 1"/>
          <p:cNvSpPr/>
          <p:nvPr/>
        </p:nvSpPr>
        <p:spPr>
          <a:xfrm>
            <a:off x="6647688" y="4050792"/>
            <a:ext cx="7196328" cy="85039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Reads CSV files using pandas.read_csv(). Handles full or chunked loading for large files. Output: Pandas DataFrames ready for transformation.</a:t>
            </a:r>
            <a:endParaRPr dirty="0" lang="en-US" sz="178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852160" cy="8238744"/>
          </a:xfrm>
          <a:prstGeom prst="rect">
            <a:avLst/>
          </a:prstGeom>
        </p:spPr>
      </p:pic>
      <p:pic>
        <p:nvPicPr>
          <p:cNvPr descr="preencoded.png" id="4" name="Imag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8272" y="3072384"/>
            <a:ext cx="7114032" cy="804672"/>
          </a:xfrm>
          <a:prstGeom prst="rect">
            <a:avLst/>
          </a:prstGeom>
        </p:spPr>
      </p:pic>
      <p:pic>
        <p:nvPicPr>
          <p:cNvPr descr="preencoded.png" id="5" name="Imag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8272" y="4059936"/>
            <a:ext cx="7114032" cy="804672"/>
          </a:xfrm>
          <a:prstGeom prst="rect">
            <a:avLst/>
          </a:prstGeom>
        </p:spPr>
      </p:pic>
      <p:pic>
        <p:nvPicPr>
          <p:cNvPr descr="preencoded.png" id="6" name="Imag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8272" y="5056632"/>
            <a:ext cx="7114032" cy="1088136"/>
          </a:xfrm>
          <a:prstGeom prst="rect">
            <a:avLst/>
          </a:prstGeom>
        </p:spPr>
      </p:pic>
      <p:pic>
        <p:nvPicPr>
          <p:cNvPr descr="preencoded.png" id="7" name="Imag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38544" y="3072384"/>
            <a:ext cx="146304" cy="804672"/>
          </a:xfrm>
          <a:prstGeom prst="rect">
            <a:avLst/>
          </a:prstGeom>
        </p:spPr>
      </p:pic>
      <p:pic>
        <p:nvPicPr>
          <p:cNvPr descr="preencoded.png" id="8" name="Imag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38544" y="4059936"/>
            <a:ext cx="146304" cy="804672"/>
          </a:xfrm>
          <a:prstGeom prst="rect">
            <a:avLst/>
          </a:prstGeom>
        </p:spPr>
      </p:pic>
      <p:pic>
        <p:nvPicPr>
          <p:cNvPr descr="preencoded.png" id="9" name="Imag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38544" y="5056632"/>
            <a:ext cx="146304" cy="1088136"/>
          </a:xfrm>
          <a:prstGeom prst="rect">
            <a:avLst/>
          </a:prstGeom>
        </p:spPr>
      </p:pic>
      <p:sp>
        <p:nvSpPr>
          <p:cNvPr id="10" name="Text 0"/>
          <p:cNvSpPr/>
          <p:nvPr/>
        </p:nvSpPr>
        <p:spPr>
          <a:xfrm>
            <a:off x="6647688" y="2121408"/>
            <a:ext cx="7196328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6. Transform Phase</a:t>
            </a:r>
            <a:endParaRPr dirty="0" lang="en-US" sz="4460"/>
          </a:p>
        </p:txBody>
      </p:sp>
      <p:sp>
        <p:nvSpPr>
          <p:cNvPr id="11" name="Text 1"/>
          <p:cNvSpPr/>
          <p:nvPr/>
        </p:nvSpPr>
        <p:spPr>
          <a:xfrm>
            <a:off x="6986016" y="3328416"/>
            <a:ext cx="6611112" cy="283464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Clean missing/duplicate data.</a:t>
            </a:r>
            <a:endParaRPr dirty="0" lang="en-US" sz="1780"/>
          </a:p>
        </p:txBody>
      </p:sp>
      <p:sp>
        <p:nvSpPr>
          <p:cNvPr id="12" name="Text 2"/>
          <p:cNvSpPr/>
          <p:nvPr/>
        </p:nvSpPr>
        <p:spPr>
          <a:xfrm>
            <a:off x="6986016" y="4315968"/>
            <a:ext cx="6611112" cy="283464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Normalize text, convert types, and merge datasets.</a:t>
            </a:r>
            <a:endParaRPr dirty="0" lang="en-US" sz="1780"/>
          </a:p>
        </p:txBody>
      </p:sp>
      <p:sp>
        <p:nvSpPr>
          <p:cNvPr id="13" name="Text 3"/>
          <p:cNvSpPr/>
          <p:nvPr/>
        </p:nvSpPr>
        <p:spPr>
          <a:xfrm>
            <a:off x="6986016" y="5312664"/>
            <a:ext cx="6611112" cy="566928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Combine Products, Customers, and Organizations into one dataset.</a:t>
            </a:r>
            <a:endParaRPr dirty="0" lang="en-US" sz="178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3090672"/>
            <a:ext cx="8074152" cy="71323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none"/>
          <a:lstStyle/>
          <a:p>
            <a:pPr algn="l" indent="0" marL="0">
              <a:lnSpc>
                <a:spcPts val="5580"/>
              </a:lnSpc>
              <a:buNone/>
            </a:pPr>
            <a:r>
              <a:rPr dirty="0" lang="en-US" sz="4460">
                <a:solidFill>
                  <a:srgbClr val="000000"/>
                </a:solidFill>
                <a:latin charset="0" pitchFamily="34" typeface="思源黑体-思源黑体-SemiBold"/>
                <a:ea charset="-122" pitchFamily="34" typeface="思源黑体-思源黑体-SemiBold"/>
                <a:cs charset="-120" pitchFamily="34" typeface="思源黑体-思源黑体-SemiBold"/>
              </a:rPr>
              <a:t>7. Load Phase</a:t>
            </a:r>
            <a:endParaRPr dirty="0" lang="en-US" sz="4460"/>
          </a:p>
        </p:txBody>
      </p:sp>
      <p:sp>
        <p:nvSpPr>
          <p:cNvPr id="5" name="Text 1"/>
          <p:cNvSpPr/>
          <p:nvPr/>
        </p:nvSpPr>
        <p:spPr>
          <a:xfrm>
            <a:off x="795528" y="4050792"/>
            <a:ext cx="8074152" cy="850392"/>
          </a:xfrm>
          <a:prstGeom prst="rect">
            <a:avLst/>
          </a:prstGeom>
          <a:noFill/>
          <a:ln/>
        </p:spPr>
        <p:txBody>
          <a:bodyPr anchor="ctr" bIns="0" lIns="0" numCol="1" rIns="0" rtlCol="0" tIns="0" wrap="square"/>
          <a:lstStyle/>
          <a:p>
            <a:pPr algn="l" indent="0" marL="0">
              <a:lnSpc>
                <a:spcPts val="2230"/>
              </a:lnSpc>
              <a:buNone/>
            </a:pPr>
            <a:r>
              <a:rPr dirty="0" lang="en-US" sz="1780">
                <a:solidFill>
                  <a:srgbClr val="000000"/>
                </a:solidFill>
                <a:latin charset="0" pitchFamily="34" typeface="思源黑体-思源黑体-Medium"/>
                <a:ea charset="-122" pitchFamily="34" typeface="思源黑体-思源黑体-Medium"/>
                <a:cs charset="-120" pitchFamily="34" typeface="思源黑体-思源黑体-Medium"/>
              </a:rPr>
              <a:t>Load DataFrames into PostgreSQL using SQLAlchemy. Batch insert 100K rows per chunk. Creates tables: products, customers, organizations, business_dataset.</a:t>
            </a:r>
            <a:endParaRPr dirty="0" lang="en-US" sz="178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panose="020F0302020204030204"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panose="020F0502020204030204"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Company>PptxGenJS</Company>
  <Words>0</Words>
  <Paragraphs>0</Paragraphs>
  <Slides>16</Slides>
  <Notes>16</Notes>
  <TotalTime>0</TotalTime>
  <HiddenSlides>0</HiddenSlides>
  <MMClips>0</MMClips>
  <ScaleCrop>false</ScaleCrop>
  <HeadingPairs>
    <vt:vector baseType="variant" size="6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baseType="lpstr" size="19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LinksUpToDate>false</LinksUpToDate>
  <SharedDoc>false</SharedDoc>
  <HyperlinksChanged>false</HyperlinksChanged>
  <Application>Microsoft Office PowerPoint</Application>
  <AppVersion>16.0000</AppVersion>
  <PresentationFormat>On-screen Show (16:9)</PresentationFormat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2025-10-19T18:49:55Z</dcterms:created>
  <dc:creator>PptxGenJS</dc:creator>
  <cp:lastModifiedBy>PptxGenJS</cp:lastModifiedBy>
  <dcterms:modified xsi:type="dcterms:W3CDTF">2025-10-19T18:49:55Z</dcterms:modified>
  <cp:revision>1</cp:revision>
  <dc:subject>PptxGenJS Presentation</dc:subject>
  <dc:title>PptxGenJS Presentation</dc:title>
</cp:coreProperties>
</file>